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5.jpeg" ContentType="image/jpeg"/>
  <Override PartName="/ppt/media/image7.png" ContentType="image/png"/>
  <Override PartName="/ppt/media/image6.png" ContentType="image/png"/>
  <Override PartName="/ppt/media/image8.png" ContentType="image/png"/>
  <Override PartName="/ppt/media/image9.jpeg" ContentType="image/jpeg"/>
  <Override PartName="/ppt/media/image10.png" ContentType="image/png"/>
  <Override PartName="/ppt/media/image11.jpeg" ContentType="image/jpeg"/>
  <Override PartName="/ppt/media/image12.png" ContentType="image/png"/>
  <Override PartName="/ppt/media/image13.png" ContentType="image/png"/>
  <Override PartName="/ppt/media/image14.png" ContentType="image/png"/>
  <Override PartName="/ppt/media/image15.png" ContentType="image/png"/>
  <Override PartName="/ppt/media/image16.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presProps" Target="presProps.xml"/>
</Relationships>
</file>

<file path=ppt/media/image1.png>
</file>

<file path=ppt/media/image10.png>
</file>

<file path=ppt/media/image11.jpe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jpe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A033D89E-4F10-44C2-BA88-F3725587BB32}"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A4D1296F-19FD-45E4-945E-39241323BD19}"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24D0091A-84B9-4DAF-A7CE-21FC5F544D17}"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1AA37160-43BA-479E-9904-8318204EE5F3}"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56D89171-A4EC-4796-B552-B504D52D42B2}"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DBB0290F-080A-460E-84CB-9A4A58CEACF8}"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DAE3BD41-59A3-4087-AAA8-11E190A4EA15}"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2F62093A-AB32-41A6-9D5B-73154F0D6D2F}"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69E4CF7F-772E-4F3C-A5B0-812C2F7B02D9}"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2545A706-8D36-4A18-97FA-A3CB022CEC9A}"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6464D1EE-7089-4A52-93DF-BCCC57F5AEC3}"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62E7A324-778F-4D3B-8BD8-707C9E006F58}"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7EC39B19-EDB5-443C-B476-A50B000C8F6A}"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919C1EC2-B40D-4AE2-B382-19A199EAB728}"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8C36D1B0-BD58-490C-9ECE-8C20D61A9FC5}"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EC681096-4130-404E-AFB9-725361EFE4B5}"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B83358B0-0260-43C4-BC7F-CB1B3FE2419A}"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EE831426-778C-415C-80C0-562AB195770D}"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9F950DF5-3CA9-453E-8D67-2C3191DCFB0F}"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932439D7-AD28-4E32-B139-C1930C49D8AF}"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5E0423F9-BE15-45E1-8CA3-7949F0D5FCB3}"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D01FB60E-04EC-4C71-B575-EE2258885612}"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7CF394EE-3DB0-422E-AFA3-AA1C31DBD337}"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401C6FAD-1FEE-429F-8334-2D51C4121598}"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099680" cy="34992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1" name="PlaceHolder 2"/>
          <p:cNvSpPr>
            <a:spLocks noGrp="1"/>
          </p:cNvSpPr>
          <p:nvPr>
            <p:ph type="sldNum" idx="2"/>
          </p:nvPr>
        </p:nvSpPr>
        <p:spPr>
          <a:xfrm>
            <a:off x="8610480" y="6356520"/>
            <a:ext cx="2728080" cy="34992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43A066A7-EF6B-4968-9B7F-7EF8D8128B53}" type="slidenum">
              <a:rPr b="0" lang="en-IN" sz="1200" spc="-1" strike="noStrike">
                <a:solidFill>
                  <a:srgbClr val="787878"/>
                </a:solidFill>
                <a:latin typeface="Aptos"/>
              </a:rPr>
              <a:t>&lt;number&gt;</a:t>
            </a:fld>
            <a:endParaRPr b="0" lang="en-IN" sz="1200" spc="-1" strike="noStrike">
              <a:latin typeface="Times New Roman"/>
            </a:endParaRPr>
          </a:p>
        </p:txBody>
      </p:sp>
      <p:sp>
        <p:nvSpPr>
          <p:cNvPr id="2" name="PlaceHolder 3"/>
          <p:cNvSpPr>
            <a:spLocks noGrp="1"/>
          </p:cNvSpPr>
          <p:nvPr>
            <p:ph type="dt" idx="3"/>
          </p:nvPr>
        </p:nvSpPr>
        <p:spPr>
          <a:xfrm>
            <a:off x="838080" y="6356520"/>
            <a:ext cx="2728080" cy="34992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099680" cy="34992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28080" cy="34992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717AFC3E-2418-4EBC-A50C-3AE7709E4CBD}"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28080" cy="34992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jpe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1280" cy="752040"/>
          </a:xfrm>
          <a:prstGeom prst="rect">
            <a:avLst/>
          </a:prstGeom>
          <a:noFill/>
          <a:ln w="0">
            <a:noFill/>
          </a:ln>
        </p:spPr>
        <p:style>
          <a:lnRef idx="0"/>
          <a:fillRef idx="0"/>
          <a:effectRef idx="0"/>
          <a:fontRef idx="minor"/>
        </p:style>
      </p:sp>
      <p:sp>
        <p:nvSpPr>
          <p:cNvPr id="83" name="Title 21"/>
          <p:cNvSpPr/>
          <p:nvPr/>
        </p:nvSpPr>
        <p:spPr>
          <a:xfrm>
            <a:off x="1440000" y="900000"/>
            <a:ext cx="9351360" cy="51343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28 August,2024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itle 39"/>
          <p:cNvSpPr/>
          <p:nvPr/>
        </p:nvSpPr>
        <p:spPr>
          <a:xfrm>
            <a:off x="3060000" y="531000"/>
            <a:ext cx="593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light objects </a:t>
            </a:r>
            <a:endParaRPr b="0" lang="en-IN" sz="3600" spc="-1" strike="noStrike">
              <a:latin typeface="Arial"/>
            </a:endParaRPr>
          </a:p>
        </p:txBody>
      </p:sp>
      <p:pic>
        <p:nvPicPr>
          <p:cNvPr id="108" name="" descr=""/>
          <p:cNvPicPr/>
          <p:nvPr/>
        </p:nvPicPr>
        <p:blipFill>
          <a:blip r:embed="rId1"/>
          <a:stretch/>
        </p:blipFill>
        <p:spPr>
          <a:xfrm>
            <a:off x="720000" y="2340000"/>
            <a:ext cx="10797480" cy="413784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
          <p:cNvSpPr/>
          <p:nvPr/>
        </p:nvSpPr>
        <p:spPr>
          <a:xfrm>
            <a:off x="1080000" y="5394600"/>
            <a:ext cx="7008480" cy="2336040"/>
          </a:xfrm>
          <a:prstGeom prst="rect">
            <a:avLst/>
          </a:prstGeom>
          <a:noFill/>
          <a:ln w="0">
            <a:noFill/>
          </a:ln>
        </p:spPr>
        <p:style>
          <a:lnRef idx="0"/>
          <a:fillRef idx="0"/>
          <a:effectRef idx="0"/>
          <a:fontRef idx="minor"/>
        </p:style>
      </p:sp>
      <p:sp>
        <p:nvSpPr>
          <p:cNvPr id="110" name="Title 6"/>
          <p:cNvSpPr/>
          <p:nvPr/>
        </p:nvSpPr>
        <p:spPr>
          <a:xfrm>
            <a:off x="2160000" y="720000"/>
            <a:ext cx="84538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8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11" name="Title 17"/>
          <p:cNvSpPr/>
          <p:nvPr/>
        </p:nvSpPr>
        <p:spPr>
          <a:xfrm>
            <a:off x="2340000" y="2160000"/>
            <a:ext cx="7910640" cy="413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Title 18"/>
          <p:cNvSpPr/>
          <p:nvPr/>
        </p:nvSpPr>
        <p:spPr>
          <a:xfrm>
            <a:off x="3240000" y="2472480"/>
            <a:ext cx="5201280" cy="32781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13" name=""/>
          <p:cNvSpPr/>
          <p:nvPr/>
        </p:nvSpPr>
        <p:spPr>
          <a:xfrm>
            <a:off x="4821120" y="3058200"/>
            <a:ext cx="1788480" cy="21027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4" name="Title 8"/>
          <p:cNvSpPr/>
          <p:nvPr/>
        </p:nvSpPr>
        <p:spPr>
          <a:xfrm>
            <a:off x="3240000" y="711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5" name="" descr=""/>
          <p:cNvPicPr/>
          <p:nvPr/>
        </p:nvPicPr>
        <p:blipFill>
          <a:blip r:embed="rId1"/>
          <a:stretch/>
        </p:blipFill>
        <p:spPr>
          <a:xfrm>
            <a:off x="818640" y="1980000"/>
            <a:ext cx="5480640" cy="4102920"/>
          </a:xfrm>
          <a:prstGeom prst="rect">
            <a:avLst/>
          </a:prstGeom>
          <a:ln w="0">
            <a:noFill/>
          </a:ln>
        </p:spPr>
      </p:pic>
      <p:sp>
        <p:nvSpPr>
          <p:cNvPr id="116" name="Title 1"/>
          <p:cNvSpPr/>
          <p:nvPr/>
        </p:nvSpPr>
        <p:spPr>
          <a:xfrm>
            <a:off x="3512520" y="531000"/>
            <a:ext cx="48664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pic>
        <p:nvPicPr>
          <p:cNvPr id="117" name="" descr=""/>
          <p:cNvPicPr/>
          <p:nvPr/>
        </p:nvPicPr>
        <p:blipFill>
          <a:blip r:embed="rId2"/>
          <a:stretch/>
        </p:blipFill>
        <p:spPr>
          <a:xfrm>
            <a:off x="7020000" y="1980000"/>
            <a:ext cx="3892680" cy="412128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
          <p:cNvSpPr/>
          <p:nvPr/>
        </p:nvSpPr>
        <p:spPr>
          <a:xfrm>
            <a:off x="2340000" y="2160000"/>
            <a:ext cx="8628480" cy="394848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9" name=""/>
          <p:cNvSpPr/>
          <p:nvPr/>
        </p:nvSpPr>
        <p:spPr>
          <a:xfrm>
            <a:off x="2880000" y="3600000"/>
            <a:ext cx="3228480" cy="15627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20" name="" descr=""/>
          <p:cNvPicPr/>
          <p:nvPr/>
        </p:nvPicPr>
        <p:blipFill>
          <a:blip r:embed="rId1"/>
          <a:stretch/>
        </p:blipFill>
        <p:spPr>
          <a:xfrm>
            <a:off x="5745600" y="2589840"/>
            <a:ext cx="4862880" cy="3338640"/>
          </a:xfrm>
          <a:prstGeom prst="rect">
            <a:avLst/>
          </a:prstGeom>
          <a:ln w="0">
            <a:noFill/>
          </a:ln>
        </p:spPr>
      </p:pic>
      <p:sp>
        <p:nvSpPr>
          <p:cNvPr id="121" name="Title 9"/>
          <p:cNvSpPr/>
          <p:nvPr/>
        </p:nvSpPr>
        <p:spPr>
          <a:xfrm>
            <a:off x="3420000" y="540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Title 33"/>
          <p:cNvSpPr/>
          <p:nvPr/>
        </p:nvSpPr>
        <p:spPr>
          <a:xfrm>
            <a:off x="721080" y="1801080"/>
            <a:ext cx="10617120" cy="485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3" name=""/>
          <p:cNvSpPr/>
          <p:nvPr/>
        </p:nvSpPr>
        <p:spPr>
          <a:xfrm>
            <a:off x="1080000" y="1260000"/>
            <a:ext cx="10437120" cy="61905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js popular?</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the only programming language that is natively supported by all web browsers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designed to handle events and asynchronous operations (like handling multiple tasks simultaneously), which is crucial for creating dynamic and responsive web applications.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can be used for both front-end and back-end development and it can be used to build cross-platform applications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async not in c/other languages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Languages like C were designed to be close to the hardware, prioritizing performance and control. Asynchronous programming often introduces overheads, which was initially considered unacceptable.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These languages were predominantly procedural, making it less intuitive to express asynchronous concepts.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While threads can be used for concurrency, they're often inefficient for I/O-bound tasks, which is a primary use case for asynchronous programming.</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scripting language on the web</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Cross-Platform Compatibility</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Scripting languages in web browsers run in a sandboxed environment, which restricts access to the underlying system and protects users from malicious code. This makes scripting languages safer for use in a web context.</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handle asynchronous tasks efficiently, which is essential for web applications that need to interact with servers, load data in the background, or handle multiple user events simultaneously.</a:t>
            </a: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p:txBody>
      </p:sp>
      <p:sp>
        <p:nvSpPr>
          <p:cNvPr id="124" name="Title 34"/>
          <p:cNvSpPr/>
          <p:nvPr/>
        </p:nvSpPr>
        <p:spPr>
          <a:xfrm>
            <a:off x="3240000" y="6444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Javascript</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Title 24"/>
          <p:cNvSpPr/>
          <p:nvPr/>
        </p:nvSpPr>
        <p:spPr>
          <a:xfrm>
            <a:off x="900000" y="1800000"/>
            <a:ext cx="10617120" cy="485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6" name=""/>
          <p:cNvSpPr/>
          <p:nvPr/>
        </p:nvSpPr>
        <p:spPr>
          <a:xfrm>
            <a:off x="1080000" y="1980000"/>
            <a:ext cx="9897120" cy="412848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Aft>
                <a:spcPts val="1054"/>
              </a:spcAft>
              <a:buNone/>
              <a:tabLst>
                <a:tab algn="l" pos="0"/>
              </a:tabLst>
            </a:pP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so popular</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is built on Google's V8 JavaScript engine, which compiles JavaScript directly into machine code, making it extremely fast. </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uses asynchronous, non-blocking, event-driven architecture, which allows it to handle a large number of simultaneous connections efficiently.</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Event-driven architecture is a design pattern where system components communicate by generating, detecting, and responding to events. Events represent significant occurrences, such as user actions or changes in the system state</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nodejs outperform apache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employs an event loop and non-blocking I/O, allowing it to handle multiple concurrent connections efficiently without creating new threads for each request, it focus on I/O bound tasks. </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Apache, on the other hand, typically creates a new thread for each request, which can become resource-intensive under heavy load, it focus on CPU-bound tasks.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environment so reliable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allows developers to define scripts in their package.json file, making it easy to automate common tasks like building, testing, and deploying applications. This feature reduces the need for complex build tools and makes project automation more accessible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uses lockfiles to ensure that the same package versions are installed across different environments, which enhances consistency and reliability in deployment.</a:t>
            </a:r>
            <a:endParaRPr b="0" lang="en-IN" sz="1200" spc="-1" strike="noStrike">
              <a:latin typeface="Arial"/>
            </a:endParaRPr>
          </a:p>
        </p:txBody>
      </p:sp>
      <p:sp>
        <p:nvSpPr>
          <p:cNvPr id="127" name="Title 25"/>
          <p:cNvSpPr/>
          <p:nvPr/>
        </p:nvSpPr>
        <p:spPr>
          <a:xfrm>
            <a:off x="3240000" y="6444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Nodejs</a:t>
            </a:r>
            <a:endParaRPr b="0" lang="en-IN" sz="3200" spc="-1" strike="noStrike">
              <a:latin typeface="Arial"/>
            </a:endParaRPr>
          </a:p>
        </p:txBody>
      </p:sp>
      <p:sp>
        <p:nvSpPr>
          <p:cNvPr id="128" name=""/>
          <p:cNvSpPr/>
          <p:nvPr/>
        </p:nvSpPr>
        <p:spPr>
          <a:xfrm>
            <a:off x="688680" y="2093400"/>
            <a:ext cx="177840" cy="29808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Title 5"/>
          <p:cNvSpPr/>
          <p:nvPr/>
        </p:nvSpPr>
        <p:spPr>
          <a:xfrm>
            <a:off x="3656160" y="531000"/>
            <a:ext cx="48664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30" name="" descr=""/>
          <p:cNvPicPr/>
          <p:nvPr/>
        </p:nvPicPr>
        <p:blipFill>
          <a:blip r:embed="rId1"/>
          <a:stretch/>
        </p:blipFill>
        <p:spPr>
          <a:xfrm>
            <a:off x="2520000" y="2021760"/>
            <a:ext cx="7133400" cy="426852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Title 10"/>
          <p:cNvSpPr/>
          <p:nvPr/>
        </p:nvSpPr>
        <p:spPr>
          <a:xfrm>
            <a:off x="3240000" y="351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32" name="Title 19"/>
          <p:cNvSpPr/>
          <p:nvPr/>
        </p:nvSpPr>
        <p:spPr>
          <a:xfrm>
            <a:off x="1440000" y="1620000"/>
            <a:ext cx="9890640" cy="4850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Title 37"/>
          <p:cNvSpPr/>
          <p:nvPr/>
        </p:nvSpPr>
        <p:spPr>
          <a:xfrm>
            <a:off x="3240000" y="351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Forms</a:t>
            </a:r>
            <a:endParaRPr b="0" lang="en-IN" sz="3600" spc="-1" strike="noStrike">
              <a:latin typeface="Arial"/>
            </a:endParaRPr>
          </a:p>
        </p:txBody>
      </p:sp>
      <p:sp>
        <p:nvSpPr>
          <p:cNvPr id="134" name="Title 38"/>
          <p:cNvSpPr/>
          <p:nvPr/>
        </p:nvSpPr>
        <p:spPr>
          <a:xfrm>
            <a:off x="1440000" y="1620000"/>
            <a:ext cx="9890640" cy="4850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forms can be either “controlled” or “uncontrolled.”</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Controlled forms</a:t>
            </a:r>
            <a:r>
              <a:rPr b="0" lang="en-IN" sz="1600" spc="-1" strike="noStrike">
                <a:solidFill>
                  <a:srgbClr val="000000"/>
                </a:solidFill>
                <a:latin typeface="Times New Roman"/>
                <a:ea typeface="DejaVu Sans"/>
              </a:rPr>
              <a:t> store input values in React state. Each input’s value is set on every re-render from that state.</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This approach allows for complex validation. For example, you can check if an email address is properly formatted or if a password meets complexity requirements or formatting phone numbers.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You can conditionally enable or disable form fields based on other inputs.For instance, showing additional fields when a user selects a specific option from a dropdown.</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Uncontrolled forms</a:t>
            </a:r>
            <a:r>
              <a:rPr b="0" lang="en-IN" sz="1600" spc="-1" strike="noStrike">
                <a:solidFill>
                  <a:srgbClr val="000000"/>
                </a:solidFill>
                <a:latin typeface="Times New Roman"/>
                <a:ea typeface="DejaVu Sans"/>
              </a:rPr>
              <a:t> don’t store input values in state. They rely on native HTML form behavior.</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Frequent re-renders (may impact performance).</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Difficulty handling dynamic forms with varying field counts.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Workarounds exist, but they add complexity.</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68480" cy="756000"/>
          </a:xfrm>
          <a:prstGeom prst="rect">
            <a:avLst/>
          </a:prstGeom>
          <a:noFill/>
          <a:ln w="0">
            <a:noFill/>
          </a:ln>
        </p:spPr>
        <p:style>
          <a:lnRef idx="0"/>
          <a:fillRef idx="0"/>
          <a:effectRef idx="0"/>
          <a:fontRef idx="minor"/>
        </p:style>
      </p:sp>
      <p:sp>
        <p:nvSpPr>
          <p:cNvPr id="85" name="Title 2"/>
          <p:cNvSpPr/>
          <p:nvPr/>
        </p:nvSpPr>
        <p:spPr>
          <a:xfrm>
            <a:off x="3600000" y="891000"/>
            <a:ext cx="48664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66480" cy="2150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Title 40"/>
          <p:cNvSpPr/>
          <p:nvPr/>
        </p:nvSpPr>
        <p:spPr>
          <a:xfrm>
            <a:off x="3240000" y="351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Router</a:t>
            </a:r>
            <a:endParaRPr b="0" lang="en-IN" sz="3600" spc="-1" strike="noStrike">
              <a:latin typeface="Arial"/>
            </a:endParaRPr>
          </a:p>
        </p:txBody>
      </p:sp>
      <p:sp>
        <p:nvSpPr>
          <p:cNvPr id="136" name="Title 41"/>
          <p:cNvSpPr/>
          <p:nvPr/>
        </p:nvSpPr>
        <p:spPr>
          <a:xfrm>
            <a:off x="1440000" y="1620000"/>
            <a:ext cx="9890640" cy="4850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3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Single Page Application (SPA) Navigation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is commonly used to build Single Page Applications (SPAs), where different parts of the application are dynamically rendered without reloading the entire page. React Router enables you to manage this dynamic navigation effectively.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URL-Based Navigation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Router allows you to associate specific URLs with different components or views in your application.</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Nested Routes</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It supports nested routing, allowing you to create complex routing hierarchies where routes can be nested within other routes. This is useful for creating layouts and managing components that need to be displayed within other components.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Route Parameters</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It allows you to capture and use dynamic parameters in URLs, making it easier to handle things like user profiles (/users/:userId) or product pages (/products/:productId).</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Conditional Rendering</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With React Router, you can conditionally render different components based on the current URL. This makes it easier to manage which parts of your app are visible at any given time.</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Title 28"/>
          <p:cNvSpPr/>
          <p:nvPr/>
        </p:nvSpPr>
        <p:spPr>
          <a:xfrm>
            <a:off x="3240000" y="351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a:t>
            </a:r>
            <a:endParaRPr b="0" lang="en-IN" sz="3600" spc="-1" strike="noStrike">
              <a:latin typeface="Arial"/>
            </a:endParaRPr>
          </a:p>
        </p:txBody>
      </p:sp>
      <p:sp>
        <p:nvSpPr>
          <p:cNvPr id="138" name="Title 30"/>
          <p:cNvSpPr/>
          <p:nvPr/>
        </p:nvSpPr>
        <p:spPr>
          <a:xfrm>
            <a:off x="1440000" y="1620000"/>
            <a:ext cx="8627400" cy="47574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function components to have access to state and other React features.</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us to "hook" into React features such as state and lifecycle methods.</a:t>
            </a:r>
            <a:r>
              <a:rPr b="1" lang="en-IN" sz="1280" spc="-1" strike="noStrike">
                <a:solidFill>
                  <a:srgbClr val="000000"/>
                </a:solidFill>
                <a:latin typeface="Times New Roman"/>
                <a:ea typeface="DejaVu Sans"/>
              </a:rPr>
              <a:t> </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UseState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This allows us to track state in a function component.</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UseEffect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useEffect Hook allows you to perform side effects in components.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Some examples of side effects are: fetching data, directly updating the DOM, and timers.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To update light values based on Day/night toggle state value we can use UseEffect hook</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UseRef</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useRef Hook allows you to persist values between renders.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store a mutable value that does not cause a re-render when updated.</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access a DOM element directly.</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Title 31"/>
          <p:cNvSpPr/>
          <p:nvPr/>
        </p:nvSpPr>
        <p:spPr>
          <a:xfrm>
            <a:off x="3240000" y="351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 cont.</a:t>
            </a:r>
            <a:endParaRPr b="0" lang="en-IN" sz="3600" spc="-1" strike="noStrike">
              <a:latin typeface="Arial"/>
            </a:endParaRPr>
          </a:p>
        </p:txBody>
      </p:sp>
      <p:sp>
        <p:nvSpPr>
          <p:cNvPr id="140" name="Title 32"/>
          <p:cNvSpPr/>
          <p:nvPr/>
        </p:nvSpPr>
        <p:spPr>
          <a:xfrm>
            <a:off x="1260000" y="1980000"/>
            <a:ext cx="9896760" cy="45774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UseContext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is a way to manage state globally.</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together with the useState Hook to share state between deeply nested components more easily than with useState alone.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We can store the scene and renderer values using the useContext hook, allowing us to access them throughout the application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we can update day/night toggle state value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Drawbacks</a:t>
            </a:r>
            <a:r>
              <a:rPr b="0" lang="en-IN" sz="1280" spc="-1" strike="noStrike">
                <a:solidFill>
                  <a:srgbClr val="000000"/>
                </a:solidFill>
                <a:latin typeface="Times New Roman"/>
                <a:ea typeface="DejaVu Sans"/>
              </a:rPr>
              <a:t>:</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When the context value changes, all components consuming that context will re-render, potentially leading to performance issues if the context is used widely in the application.</a:t>
            </a:r>
            <a:endParaRPr b="0" lang="en-IN" sz="1280" spc="-1" strike="noStrike">
              <a:latin typeface="Arial"/>
            </a:endParaRPr>
          </a:p>
          <a:p>
            <a:pPr lvl="3" marL="864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triggers updates based on changes to the context value and propagates these updates directly down the component tree.</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Doesn't natively support middleware for tasks like logging, handling side effects, or performing asynchronous operations.</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Difficult to Debug</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Title 35"/>
          <p:cNvSpPr/>
          <p:nvPr/>
        </p:nvSpPr>
        <p:spPr>
          <a:xfrm>
            <a:off x="3240000" y="351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Why Redux</a:t>
            </a:r>
            <a:endParaRPr b="0" lang="en-IN" sz="3600" spc="-1" strike="noStrike">
              <a:latin typeface="Arial"/>
            </a:endParaRPr>
          </a:p>
        </p:txBody>
      </p:sp>
      <p:sp>
        <p:nvSpPr>
          <p:cNvPr id="142" name="Title 36"/>
          <p:cNvSpPr/>
          <p:nvPr/>
        </p:nvSpPr>
        <p:spPr>
          <a:xfrm>
            <a:off x="1260000" y="1800000"/>
            <a:ext cx="9537120" cy="4497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Redux triggers updates based on dispatched actions and updates its global state through reducers, with connected components re-rendering based on state slices they subscribe to.</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Middleware is often used to handle side effects, perform asynchronous actions, log actions, or conditionally dispatch actions.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Async Actions</a:t>
            </a:r>
            <a:r>
              <a:rPr b="0" lang="en-IN" sz="1200" spc="-1" strike="noStrike">
                <a:solidFill>
                  <a:srgbClr val="000000"/>
                </a:solidFill>
                <a:latin typeface="Times New Roman"/>
                <a:ea typeface="DejaVu Sans"/>
              </a:rPr>
              <a:t>: Handling asynchronous operations like API calls (redux-thunk, redux-saga).</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Crash Reporting</a:t>
            </a:r>
            <a:r>
              <a:rPr b="0" lang="en-IN" sz="1200" spc="-1" strike="noStrike">
                <a:solidFill>
                  <a:srgbClr val="000000"/>
                </a:solidFill>
                <a:latin typeface="Times New Roman"/>
                <a:ea typeface="DejaVu Sans"/>
              </a:rPr>
              <a:t>: Catching and reporting errors that occur during dispatching (redux-crash-reporting).</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Logging</a:t>
            </a:r>
            <a:r>
              <a:rPr b="0" lang="en-IN" sz="1200" spc="-1" strike="noStrike">
                <a:solidFill>
                  <a:srgbClr val="000000"/>
                </a:solidFill>
                <a:latin typeface="Times New Roman"/>
                <a:ea typeface="DejaVu Sans"/>
              </a:rPr>
              <a:t>: Logging dispatched actions and state changes (redux-logger).</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Features of Redux DevTools: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History</a:t>
            </a:r>
            <a:r>
              <a:rPr b="0" lang="en-IN" sz="1200" spc="-1" strike="noStrike">
                <a:solidFill>
                  <a:srgbClr val="000000"/>
                </a:solidFill>
                <a:latin typeface="Times New Roman"/>
                <a:ea typeface="DejaVu Sans"/>
              </a:rPr>
              <a:t>: It shows a history of all actions that have been dispatched, along with the state before and after each action.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Time Travel</a:t>
            </a:r>
            <a:r>
              <a:rPr b="0" lang="en-IN" sz="1200" spc="-1" strike="noStrike">
                <a:solidFill>
                  <a:srgbClr val="000000"/>
                </a:solidFill>
                <a:latin typeface="Times New Roman"/>
                <a:ea typeface="DejaVu Sans"/>
              </a:rPr>
              <a:t>: You can "time travel" through actions, meaning you can go back and forth through the history of actions to see how the state changes over time.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Replay</a:t>
            </a:r>
            <a:r>
              <a:rPr b="0" lang="en-IN" sz="1200" spc="-1" strike="noStrike">
                <a:solidFill>
                  <a:srgbClr val="000000"/>
                </a:solidFill>
                <a:latin typeface="Times New Roman"/>
                <a:ea typeface="DejaVu Sans"/>
              </a:rPr>
              <a:t>: You can replay specific actions or sequences of actions to see their effects on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Dispatch Actions</a:t>
            </a:r>
            <a:r>
              <a:rPr b="0" lang="en-IN" sz="1200" spc="-1" strike="noStrike">
                <a:solidFill>
                  <a:srgbClr val="000000"/>
                </a:solidFill>
                <a:latin typeface="Times New Roman"/>
                <a:ea typeface="DejaVu Sans"/>
              </a:rPr>
              <a:t>: You can manually dispatch actions from the DevTools to test how they affect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Custom Filters</a:t>
            </a:r>
            <a:r>
              <a:rPr b="0" lang="en-IN" sz="1200" spc="-1" strike="noStrike">
                <a:solidFill>
                  <a:srgbClr val="000000"/>
                </a:solidFill>
                <a:latin typeface="Times New Roman"/>
                <a:ea typeface="DejaVu Sans"/>
              </a:rPr>
              <a:t>: You can filter actions to focus on specific parts of the app.</a:t>
            </a:r>
            <a:endParaRPr b="0" lang="en-IN" sz="12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
          <p:cNvSpPr/>
          <p:nvPr/>
        </p:nvSpPr>
        <p:spPr>
          <a:xfrm>
            <a:off x="1088640" y="3273480"/>
            <a:ext cx="3228480" cy="15627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a:lnSpc>
                <a:spcPct val="100000"/>
              </a:lnSpc>
              <a:spcAft>
                <a:spcPts val="1054"/>
              </a:spcAft>
              <a:buNone/>
              <a:tabLst>
                <a:tab algn="l" pos="0"/>
              </a:tabLst>
            </a:pPr>
            <a:endParaRPr b="0" lang="en-IN" sz="1800" spc="-1" strike="noStrike">
              <a:latin typeface="Arial"/>
            </a:endParaRPr>
          </a:p>
        </p:txBody>
      </p:sp>
      <p:sp>
        <p:nvSpPr>
          <p:cNvPr id="144" name="Title 11"/>
          <p:cNvSpPr/>
          <p:nvPr/>
        </p:nvSpPr>
        <p:spPr>
          <a:xfrm>
            <a:off x="3060000" y="360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 vs Redux </a:t>
            </a:r>
            <a:endParaRPr b="0" lang="en-IN" sz="3600" spc="-1" strike="noStrike">
              <a:latin typeface="Arial"/>
            </a:endParaRPr>
          </a:p>
        </p:txBody>
      </p:sp>
      <p:pic>
        <p:nvPicPr>
          <p:cNvPr id="145" name="" descr=""/>
          <p:cNvPicPr/>
          <p:nvPr/>
        </p:nvPicPr>
        <p:blipFill>
          <a:blip r:embed="rId1"/>
          <a:stretch/>
        </p:blipFill>
        <p:spPr>
          <a:xfrm>
            <a:off x="642600" y="2340000"/>
            <a:ext cx="5653080" cy="4167000"/>
          </a:xfrm>
          <a:prstGeom prst="rect">
            <a:avLst/>
          </a:prstGeom>
          <a:ln w="0">
            <a:noFill/>
          </a:ln>
        </p:spPr>
      </p:pic>
      <p:pic>
        <p:nvPicPr>
          <p:cNvPr id="146" name="" descr=""/>
          <p:cNvPicPr/>
          <p:nvPr/>
        </p:nvPicPr>
        <p:blipFill>
          <a:blip r:embed="rId2"/>
          <a:stretch/>
        </p:blipFill>
        <p:spPr>
          <a:xfrm>
            <a:off x="6660000" y="2340000"/>
            <a:ext cx="5215680" cy="4217400"/>
          </a:xfrm>
          <a:prstGeom prst="rect">
            <a:avLst/>
          </a:prstGeom>
          <a:ln w="0">
            <a:noFill/>
          </a:ln>
        </p:spPr>
      </p:pic>
      <p:sp>
        <p:nvSpPr>
          <p:cNvPr id="147" name=""/>
          <p:cNvSpPr/>
          <p:nvPr/>
        </p:nvSpPr>
        <p:spPr>
          <a:xfrm>
            <a:off x="2340000" y="2103480"/>
            <a:ext cx="2776320" cy="5922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
        <p:nvSpPr>
          <p:cNvPr id="148" name=""/>
          <p:cNvSpPr/>
          <p:nvPr/>
        </p:nvSpPr>
        <p:spPr>
          <a:xfrm>
            <a:off x="7985880" y="1980000"/>
            <a:ext cx="1369800" cy="5922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
          <p:cNvSpPr/>
          <p:nvPr/>
        </p:nvSpPr>
        <p:spPr>
          <a:xfrm>
            <a:off x="642960" y="1679040"/>
            <a:ext cx="10913760" cy="482760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50" name=""/>
          <p:cNvSpPr/>
          <p:nvPr/>
        </p:nvSpPr>
        <p:spPr>
          <a:xfrm>
            <a:off x="1088640" y="3273480"/>
            <a:ext cx="3228480" cy="15627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51" name="" descr=""/>
          <p:cNvPicPr/>
          <p:nvPr/>
        </p:nvPicPr>
        <p:blipFill>
          <a:blip r:embed="rId1"/>
          <a:stretch/>
        </p:blipFill>
        <p:spPr>
          <a:xfrm>
            <a:off x="4886640" y="2035800"/>
            <a:ext cx="5889240" cy="4147920"/>
          </a:xfrm>
          <a:prstGeom prst="rect">
            <a:avLst/>
          </a:prstGeom>
          <a:ln w="0">
            <a:noFill/>
          </a:ln>
        </p:spPr>
      </p:pic>
      <p:sp>
        <p:nvSpPr>
          <p:cNvPr id="152" name="Title 29"/>
          <p:cNvSpPr/>
          <p:nvPr/>
        </p:nvSpPr>
        <p:spPr>
          <a:xfrm>
            <a:off x="3060000" y="360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
          <p:cNvSpPr/>
          <p:nvPr/>
        </p:nvSpPr>
        <p:spPr>
          <a:xfrm>
            <a:off x="642960" y="1679040"/>
            <a:ext cx="10913760" cy="482760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54" name=""/>
          <p:cNvSpPr/>
          <p:nvPr/>
        </p:nvSpPr>
        <p:spPr>
          <a:xfrm>
            <a:off x="920520" y="2929320"/>
            <a:ext cx="3610440" cy="21718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 for better organization and predictability.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Time travel debugging for easier development and troubleshooting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Immutable state for better performance and data integrity.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sp>
        <p:nvSpPr>
          <p:cNvPr id="155" name="Title 12"/>
          <p:cNvSpPr/>
          <p:nvPr/>
        </p:nvSpPr>
        <p:spPr>
          <a:xfrm>
            <a:off x="3060000" y="360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pic>
        <p:nvPicPr>
          <p:cNvPr id="156" name="" descr=""/>
          <p:cNvPicPr/>
          <p:nvPr/>
        </p:nvPicPr>
        <p:blipFill>
          <a:blip r:embed="rId1"/>
          <a:stretch/>
        </p:blipFill>
        <p:spPr>
          <a:xfrm>
            <a:off x="4680000" y="1980000"/>
            <a:ext cx="6762960" cy="409608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57"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8" name="Title 13"/>
          <p:cNvSpPr/>
          <p:nvPr/>
        </p:nvSpPr>
        <p:spPr>
          <a:xfrm>
            <a:off x="3060000" y="531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Title 20"/>
          <p:cNvSpPr/>
          <p:nvPr/>
        </p:nvSpPr>
        <p:spPr>
          <a:xfrm>
            <a:off x="2539080" y="2331360"/>
            <a:ext cx="6651000" cy="37710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60" name=""/>
          <p:cNvSpPr/>
          <p:nvPr/>
        </p:nvSpPr>
        <p:spPr>
          <a:xfrm>
            <a:off x="4068720" y="2916000"/>
            <a:ext cx="5282280" cy="23371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Adheres to Google 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61" name="Title 14"/>
          <p:cNvSpPr/>
          <p:nvPr/>
        </p:nvSpPr>
        <p:spPr>
          <a:xfrm>
            <a:off x="3060000" y="540000"/>
            <a:ext cx="611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62"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63" name="Title 1"/>
          <p:cNvSpPr/>
          <p:nvPr/>
        </p:nvSpPr>
        <p:spPr>
          <a:xfrm>
            <a:off x="3420000" y="531000"/>
            <a:ext cx="510192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28480" cy="1884600"/>
          </a:xfrm>
          <a:prstGeom prst="rect">
            <a:avLst/>
          </a:prstGeom>
          <a:noFill/>
          <a:ln w="0">
            <a:noFill/>
          </a:ln>
        </p:spPr>
        <p:style>
          <a:lnRef idx="0"/>
          <a:fillRef idx="0"/>
          <a:effectRef idx="0"/>
          <a:fontRef idx="minor"/>
        </p:style>
      </p:sp>
      <p:sp>
        <p:nvSpPr>
          <p:cNvPr id="88" name="Title 3"/>
          <p:cNvSpPr/>
          <p:nvPr/>
        </p:nvSpPr>
        <p:spPr>
          <a:xfrm>
            <a:off x="3060000" y="720000"/>
            <a:ext cx="52264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Use cases</a:t>
            </a:r>
            <a:endParaRPr b="0" lang="en-IN" sz="3600" spc="-1" strike="noStrike">
              <a:latin typeface="Arial"/>
            </a:endParaRPr>
          </a:p>
        </p:txBody>
      </p:sp>
      <p:sp>
        <p:nvSpPr>
          <p:cNvPr id="89" name="Title 16"/>
          <p:cNvSpPr/>
          <p:nvPr/>
        </p:nvSpPr>
        <p:spPr>
          <a:xfrm>
            <a:off x="2700000" y="2520000"/>
            <a:ext cx="6291720" cy="29955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0760" cy="166104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28480" cy="1884600"/>
          </a:xfrm>
          <a:prstGeom prst="rect">
            <a:avLst/>
          </a:prstGeom>
          <a:noFill/>
          <a:ln w="0">
            <a:noFill/>
          </a:ln>
        </p:spPr>
        <p:style>
          <a:lnRef idx="0"/>
          <a:fillRef idx="0"/>
          <a:effectRef idx="0"/>
          <a:fontRef idx="minor"/>
        </p:style>
      </p:sp>
      <p:sp>
        <p:nvSpPr>
          <p:cNvPr id="92" name="Title 23"/>
          <p:cNvSpPr/>
          <p:nvPr/>
        </p:nvSpPr>
        <p:spPr>
          <a:xfrm>
            <a:off x="3420000" y="720000"/>
            <a:ext cx="48664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0760" cy="166104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0" y="1950120"/>
            <a:ext cx="12189600" cy="490572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68480" cy="214848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3120" cy="4872240"/>
          </a:xfrm>
          <a:prstGeom prst="rect">
            <a:avLst/>
          </a:prstGeom>
          <a:ln w="0">
            <a:noFill/>
          </a:ln>
        </p:spPr>
      </p:pic>
      <p:sp>
        <p:nvSpPr>
          <p:cNvPr id="97" name="Title 22"/>
          <p:cNvSpPr/>
          <p:nvPr/>
        </p:nvSpPr>
        <p:spPr>
          <a:xfrm>
            <a:off x="3763800" y="540000"/>
            <a:ext cx="48664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27"/>
          <p:cNvSpPr/>
          <p:nvPr/>
        </p:nvSpPr>
        <p:spPr>
          <a:xfrm>
            <a:off x="3763800" y="540000"/>
            <a:ext cx="48664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9" name="" descr=""/>
          <p:cNvPicPr/>
          <p:nvPr/>
        </p:nvPicPr>
        <p:blipFill>
          <a:blip r:embed="rId1"/>
          <a:stretch/>
        </p:blipFill>
        <p:spPr>
          <a:xfrm>
            <a:off x="0" y="2160000"/>
            <a:ext cx="12187800" cy="469368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itle 4"/>
          <p:cNvSpPr/>
          <p:nvPr/>
        </p:nvSpPr>
        <p:spPr>
          <a:xfrm>
            <a:off x="3763800" y="540000"/>
            <a:ext cx="48664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5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101" name="" descr=""/>
          <p:cNvPicPr/>
          <p:nvPr/>
        </p:nvPicPr>
        <p:blipFill>
          <a:blip r:embed="rId1"/>
          <a:stretch/>
        </p:blipFill>
        <p:spPr>
          <a:xfrm>
            <a:off x="754920" y="2160000"/>
            <a:ext cx="4460400" cy="3955320"/>
          </a:xfrm>
          <a:prstGeom prst="rect">
            <a:avLst/>
          </a:prstGeom>
          <a:ln w="0">
            <a:noFill/>
          </a:ln>
        </p:spPr>
      </p:pic>
      <p:pic>
        <p:nvPicPr>
          <p:cNvPr id="102" name="" descr=""/>
          <p:cNvPicPr/>
          <p:nvPr/>
        </p:nvPicPr>
        <p:blipFill>
          <a:blip r:embed="rId2"/>
          <a:stretch/>
        </p:blipFill>
        <p:spPr>
          <a:xfrm>
            <a:off x="6120000" y="2340000"/>
            <a:ext cx="4851720" cy="341532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88160" cy="5302440"/>
          </a:xfrm>
          <a:prstGeom prst="rect">
            <a:avLst/>
          </a:prstGeom>
          <a:ln w="0">
            <a:noFill/>
          </a:ln>
        </p:spPr>
      </p:pic>
      <p:sp>
        <p:nvSpPr>
          <p:cNvPr id="104" name="Title 7"/>
          <p:cNvSpPr/>
          <p:nvPr/>
        </p:nvSpPr>
        <p:spPr>
          <a:xfrm>
            <a:off x="3060000" y="531000"/>
            <a:ext cx="593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itle 26"/>
          <p:cNvSpPr/>
          <p:nvPr/>
        </p:nvSpPr>
        <p:spPr>
          <a:xfrm>
            <a:off x="3060000" y="531000"/>
            <a:ext cx="5930280" cy="8992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6" name="" descr=""/>
          <p:cNvPicPr/>
          <p:nvPr/>
        </p:nvPicPr>
        <p:blipFill>
          <a:blip r:embed="rId1"/>
          <a:stretch/>
        </p:blipFill>
        <p:spPr>
          <a:xfrm>
            <a:off x="255960" y="1638000"/>
            <a:ext cx="11694240" cy="521424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4176</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2024-09-14T19:23:19Z</dcterms:modified>
  <cp:revision>119</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